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1" r:id="rId15"/>
    <p:sldId id="270" r:id="rId16"/>
    <p:sldId id="272" r:id="rId17"/>
    <p:sldId id="274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4ECD97B2-A9A9-42BE-9135-18CAEA506CAE}" type="datetimeFigureOut">
              <a:rPr lang="ru-RU" smtClean="0"/>
              <a:pPr/>
              <a:t>28.06.2023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DAF20465-C15A-4F04-8B8C-08108515F38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D97B2-A9A9-42BE-9135-18CAEA506CAE}" type="datetimeFigureOut">
              <a:rPr lang="ru-RU" smtClean="0"/>
              <a:pPr/>
              <a:t>28.06.2023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0465-C15A-4F04-8B8C-08108515F3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D97B2-A9A9-42BE-9135-18CAEA506CAE}" type="datetimeFigureOut">
              <a:rPr lang="ru-RU" smtClean="0"/>
              <a:pPr/>
              <a:t>28.06.2023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0465-C15A-4F04-8B8C-08108515F38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D97B2-A9A9-42BE-9135-18CAEA506CAE}" type="datetimeFigureOut">
              <a:rPr lang="ru-RU" smtClean="0"/>
              <a:pPr/>
              <a:t>28.06.2023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0465-C15A-4F04-8B8C-08108515F38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4ECD97B2-A9A9-42BE-9135-18CAEA506CAE}" type="datetimeFigureOut">
              <a:rPr lang="ru-RU" smtClean="0"/>
              <a:pPr/>
              <a:t>28.06.2023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DAF20465-C15A-4F04-8B8C-08108515F38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D97B2-A9A9-42BE-9135-18CAEA506CAE}" type="datetimeFigureOut">
              <a:rPr lang="ru-RU" smtClean="0"/>
              <a:pPr/>
              <a:t>28.06.2023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0465-C15A-4F04-8B8C-08108515F38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D97B2-A9A9-42BE-9135-18CAEA506CAE}" type="datetimeFigureOut">
              <a:rPr lang="ru-RU" smtClean="0"/>
              <a:pPr/>
              <a:t>28.06.2023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0465-C15A-4F04-8B8C-08108515F38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D97B2-A9A9-42BE-9135-18CAEA506CAE}" type="datetimeFigureOut">
              <a:rPr lang="ru-RU" smtClean="0"/>
              <a:pPr/>
              <a:t>28.06.2023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0465-C15A-4F04-8B8C-08108515F38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D97B2-A9A9-42BE-9135-18CAEA506CAE}" type="datetimeFigureOut">
              <a:rPr lang="ru-RU" smtClean="0"/>
              <a:pPr/>
              <a:t>28.06.2023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0465-C15A-4F04-8B8C-08108515F38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D97B2-A9A9-42BE-9135-18CAEA506CAE}" type="datetimeFigureOut">
              <a:rPr lang="ru-RU" smtClean="0"/>
              <a:pPr/>
              <a:t>28.06.2023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0465-C15A-4F04-8B8C-08108515F38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D97B2-A9A9-42BE-9135-18CAEA506CAE}" type="datetimeFigureOut">
              <a:rPr lang="ru-RU" smtClean="0"/>
              <a:pPr/>
              <a:t>28.06.2023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0465-C15A-4F04-8B8C-08108515F38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ECD97B2-A9A9-42BE-9135-18CAEA506CAE}" type="datetimeFigureOut">
              <a:rPr lang="ru-RU" smtClean="0"/>
              <a:pPr/>
              <a:t>28.06.2023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AF20465-C15A-4F04-8B8C-08108515F38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5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jpeg"/><Relationship Id="rId4" Type="http://schemas.openxmlformats.org/officeDocument/2006/relationships/image" Target="../media/image4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Relationship Id="rId5" Type="http://schemas.openxmlformats.org/officeDocument/2006/relationships/hyperlink" Target="&#1069;&#1082;&#1089;&#1087;&#1086;&#1079;&#1080;&#1094;&#1080;&#1103;%20&#1086;%20&#1057;&#1042;&#1054;%20&#1086;&#1090;&#1082;&#1088;&#1099;&#1083;&#1072;&#1089;&#1100;%20&#1074;%20&#1076;&#1079;&#1077;&#1088;&#1078;&#1080;&#1085;&#1089;&#1082;&#1086;&#1084;%20&#1044;&#1086;&#1084;&#1077;%20&#1082;&#1085;&#1080;&#1075;&#1080;.html" TargetMode="External"/><Relationship Id="rId4" Type="http://schemas.openxmlformats.org/officeDocument/2006/relationships/image" Target="../media/image6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4.jpeg"/><Relationship Id="rId4" Type="http://schemas.openxmlformats.org/officeDocument/2006/relationships/image" Target="../media/image6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8.png"/><Relationship Id="rId4" Type="http://schemas.openxmlformats.org/officeDocument/2006/relationships/image" Target="../media/image6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85852" y="3714752"/>
            <a:ext cx="6143668" cy="1143008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МБОУ СШ №22</a:t>
            </a:r>
            <a:b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Руководитель: СИВУХИНА НАТАЛЬЯ ВАДИМОВНА</a:t>
            </a:r>
            <a:b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/>
            </a:r>
            <a:b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90566"/>
          </a:xfrm>
        </p:spPr>
        <p:txBody>
          <a:bodyPr>
            <a:normAutofit fontScale="85000" lnSpcReduction="20000"/>
          </a:bodyPr>
          <a:lstStyle/>
          <a:p>
            <a:pPr algn="ctr">
              <a:spcBef>
                <a:spcPts val="0"/>
              </a:spcBef>
              <a:defRPr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г. Дзержинск </a:t>
            </a:r>
          </a:p>
          <a:p>
            <a:pPr algn="ctr">
              <a:spcBef>
                <a:spcPts val="0"/>
              </a:spcBef>
              <a:defRPr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2023г.</a:t>
            </a: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2285984" y="785794"/>
            <a:ext cx="3571900" cy="235745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b="1" baseline="0" dirty="0" smtClean="0"/>
              <a:t>ТРУДОВАЯ БРИГАДА  </a:t>
            </a:r>
          </a:p>
          <a:p>
            <a:pPr lvl="0" algn="ctr"/>
            <a:r>
              <a:rPr lang="ru-RU" sz="2000" b="1" i="1" baseline="0" dirty="0" smtClean="0"/>
              <a:t>«Золотые руки»</a:t>
            </a:r>
            <a:endParaRPr lang="ru-RU" sz="2000" b="1" i="1" dirty="0"/>
          </a:p>
        </p:txBody>
      </p:sp>
      <p:sp>
        <p:nvSpPr>
          <p:cNvPr id="5" name="Овал 4"/>
          <p:cNvSpPr/>
          <p:nvPr/>
        </p:nvSpPr>
        <p:spPr>
          <a:xfrm>
            <a:off x="5286380" y="357166"/>
            <a:ext cx="2143140" cy="2071702"/>
          </a:xfrm>
          <a:prstGeom prst="ellips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571472" y="1428736"/>
            <a:ext cx="2071702" cy="2000264"/>
          </a:xfrm>
          <a:prstGeom prst="ellips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IMG_20230626_092123_325.jpg"/>
          <p:cNvPicPr>
            <a:picLocks noChangeAspect="1"/>
          </p:cNvPicPr>
          <p:nvPr/>
        </p:nvPicPr>
        <p:blipFill>
          <a:blip r:embed="rId2" cstate="print"/>
          <a:srcRect l="14286"/>
          <a:stretch>
            <a:fillRect/>
          </a:stretch>
        </p:blipFill>
        <p:spPr>
          <a:xfrm>
            <a:off x="571472" y="1428736"/>
            <a:ext cx="2071702" cy="2000264"/>
          </a:xfrm>
          <a:prstGeom prst="flowChartConnector">
            <a:avLst/>
          </a:prstGeom>
        </p:spPr>
      </p:pic>
      <p:pic>
        <p:nvPicPr>
          <p:cNvPr id="8" name="Рисунок 7" descr="IMG_20230626_092004_682.jpg"/>
          <p:cNvPicPr>
            <a:picLocks noChangeAspect="1"/>
          </p:cNvPicPr>
          <p:nvPr/>
        </p:nvPicPr>
        <p:blipFill>
          <a:blip r:embed="rId3" cstate="print"/>
          <a:srcRect b="6897"/>
          <a:stretch>
            <a:fillRect/>
          </a:stretch>
        </p:blipFill>
        <p:spPr>
          <a:xfrm>
            <a:off x="5286380" y="357166"/>
            <a:ext cx="2143140" cy="2071702"/>
          </a:xfrm>
          <a:prstGeom prst="ellipse">
            <a:avLst/>
          </a:prstGeom>
        </p:spPr>
      </p:pic>
      <p:sp>
        <p:nvSpPr>
          <p:cNvPr id="9" name="Пятно 1 8"/>
          <p:cNvSpPr/>
          <p:nvPr/>
        </p:nvSpPr>
        <p:spPr>
          <a:xfrm>
            <a:off x="8001024" y="3357562"/>
            <a:ext cx="571504" cy="571504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ятно 1 9"/>
          <p:cNvSpPr/>
          <p:nvPr/>
        </p:nvSpPr>
        <p:spPr>
          <a:xfrm>
            <a:off x="500034" y="5429264"/>
            <a:ext cx="642942" cy="642942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4-конечная звезда 13"/>
          <p:cNvSpPr/>
          <p:nvPr/>
        </p:nvSpPr>
        <p:spPr>
          <a:xfrm>
            <a:off x="2071670" y="1000108"/>
            <a:ext cx="285752" cy="214314"/>
          </a:xfrm>
          <a:prstGeom prst="star4">
            <a:avLst/>
          </a:prstGeom>
          <a:solidFill>
            <a:srgbClr val="FFFF00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4-конечная звезда 14"/>
          <p:cNvSpPr/>
          <p:nvPr/>
        </p:nvSpPr>
        <p:spPr>
          <a:xfrm>
            <a:off x="4929190" y="428604"/>
            <a:ext cx="71438" cy="71438"/>
          </a:xfrm>
          <a:prstGeom prst="star4">
            <a:avLst/>
          </a:prstGeom>
          <a:solidFill>
            <a:srgbClr val="FFFF00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4-конечная звезда 15"/>
          <p:cNvSpPr/>
          <p:nvPr/>
        </p:nvSpPr>
        <p:spPr>
          <a:xfrm>
            <a:off x="6786578" y="2714620"/>
            <a:ext cx="214314" cy="214314"/>
          </a:xfrm>
          <a:prstGeom prst="star4">
            <a:avLst/>
          </a:prstGeom>
          <a:solidFill>
            <a:srgbClr val="FFFF00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4-конечная звезда 16"/>
          <p:cNvSpPr/>
          <p:nvPr/>
        </p:nvSpPr>
        <p:spPr>
          <a:xfrm>
            <a:off x="3929058" y="3286124"/>
            <a:ext cx="71438" cy="71438"/>
          </a:xfrm>
          <a:prstGeom prst="star4">
            <a:avLst/>
          </a:prstGeom>
          <a:solidFill>
            <a:srgbClr val="FFFF00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4-конечная звезда 17"/>
          <p:cNvSpPr/>
          <p:nvPr/>
        </p:nvSpPr>
        <p:spPr>
          <a:xfrm>
            <a:off x="8001024" y="928670"/>
            <a:ext cx="214314" cy="285752"/>
          </a:xfrm>
          <a:prstGeom prst="star4">
            <a:avLst/>
          </a:prstGeom>
          <a:solidFill>
            <a:srgbClr val="FFFF00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4-конечная звезда 18"/>
          <p:cNvSpPr/>
          <p:nvPr/>
        </p:nvSpPr>
        <p:spPr>
          <a:xfrm>
            <a:off x="142844" y="2214554"/>
            <a:ext cx="285752" cy="285752"/>
          </a:xfrm>
          <a:prstGeom prst="star4">
            <a:avLst/>
          </a:prstGeom>
          <a:solidFill>
            <a:srgbClr val="FFFF00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4-конечная звезда 20"/>
          <p:cNvSpPr/>
          <p:nvPr/>
        </p:nvSpPr>
        <p:spPr>
          <a:xfrm>
            <a:off x="785786" y="714356"/>
            <a:ext cx="142876" cy="142876"/>
          </a:xfrm>
          <a:prstGeom prst="star4">
            <a:avLst/>
          </a:prstGeom>
          <a:solidFill>
            <a:srgbClr val="FFFF00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4-конечная звезда 21"/>
          <p:cNvSpPr/>
          <p:nvPr/>
        </p:nvSpPr>
        <p:spPr>
          <a:xfrm>
            <a:off x="7929586" y="2285992"/>
            <a:ext cx="71438" cy="71438"/>
          </a:xfrm>
          <a:prstGeom prst="star4">
            <a:avLst/>
          </a:prstGeom>
          <a:solidFill>
            <a:srgbClr val="FFFF00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14290"/>
            <a:ext cx="914400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ПОМОЩЬ ЦЕНТРАЛЬНОЙ БИБЛИОТЕКЕ «ДОМ КНИГИ» В ОРГАНИЗАЦИИ ВЫСТАВКИ. УЧАСТИЕ В ИСТОРИЧЕСКОМ КВИЗЕ.</a:t>
            </a:r>
            <a:endParaRPr lang="ru-RU" dirty="0"/>
          </a:p>
        </p:txBody>
      </p:sp>
      <p:pic>
        <p:nvPicPr>
          <p:cNvPr id="3" name="Рисунок 2" descr="IMG_20230626_092146_97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857232"/>
            <a:ext cx="3000396" cy="400052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 descr="IMG_20230626_092139_94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132" y="857232"/>
            <a:ext cx="3071834" cy="409577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IMG_20230626_092138_73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0364" y="2643182"/>
            <a:ext cx="2714644" cy="36195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 descr="1676631222_catherineasquithgallery-com-p-fon-zelenaya-vetka-16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28926" y="1214422"/>
            <a:ext cx="3179299" cy="1785950"/>
          </a:xfrm>
          <a:prstGeom prst="rect">
            <a:avLst/>
          </a:prstGeom>
        </p:spPr>
      </p:pic>
      <p:pic>
        <p:nvPicPr>
          <p:cNvPr id="8" name="Рисунок 7" descr="1676631222_catherineasquithgallery-com-p-fon-zelenaya-vetka-164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0800000">
            <a:off x="-428660" y="4429132"/>
            <a:ext cx="3509285" cy="1971318"/>
          </a:xfrm>
          <a:prstGeom prst="rect">
            <a:avLst/>
          </a:prstGeom>
        </p:spPr>
      </p:pic>
      <p:pic>
        <p:nvPicPr>
          <p:cNvPr id="9" name="Рисунок 8" descr="1676631222_catherineasquithgallery-com-p-fon-zelenaya-vetka-164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8000308">
            <a:off x="5214393" y="4898719"/>
            <a:ext cx="3000479" cy="16854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230626_092133_95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2428868"/>
            <a:ext cx="2643206" cy="37147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 descr="книг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5074" y="2571744"/>
            <a:ext cx="2678925" cy="35719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IMG_20230627_104110_38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0364" y="142852"/>
            <a:ext cx="3071834" cy="42386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1676549654_catherineasquithgallery-com-p-zelenii-ornament-na-belom-fone-187.jpg"/>
          <p:cNvPicPr>
            <a:picLocks noChangeAspect="1"/>
          </p:cNvPicPr>
          <p:nvPr/>
        </p:nvPicPr>
        <p:blipFill>
          <a:blip r:embed="rId5" cstate="print"/>
          <a:srcRect b="11765"/>
          <a:stretch>
            <a:fillRect/>
          </a:stretch>
        </p:blipFill>
        <p:spPr>
          <a:xfrm>
            <a:off x="0" y="0"/>
            <a:ext cx="2928926" cy="2285992"/>
          </a:xfrm>
          <a:prstGeom prst="rect">
            <a:avLst/>
          </a:prstGeom>
        </p:spPr>
      </p:pic>
      <p:pic>
        <p:nvPicPr>
          <p:cNvPr id="6" name="Рисунок 5" descr="1676549654_catherineasquithgallery-com-p-zelenii-ornament-na-belom-fone-187.jpg"/>
          <p:cNvPicPr>
            <a:picLocks noChangeAspect="1"/>
          </p:cNvPicPr>
          <p:nvPr/>
        </p:nvPicPr>
        <p:blipFill>
          <a:blip r:embed="rId6" cstate="print"/>
          <a:srcRect b="15023"/>
          <a:stretch>
            <a:fillRect/>
          </a:stretch>
        </p:blipFill>
        <p:spPr>
          <a:xfrm>
            <a:off x="6143636" y="0"/>
            <a:ext cx="3000364" cy="2285992"/>
          </a:xfrm>
          <a:prstGeom prst="rect">
            <a:avLst/>
          </a:prstGeom>
        </p:spPr>
      </p:pic>
      <p:pic>
        <p:nvPicPr>
          <p:cNvPr id="7" name="Рисунок 6" descr="1663876913_13-phonoteka-org-p-belii-fon-s-babochkami-pinterest-15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20127564">
            <a:off x="3065802" y="3859220"/>
            <a:ext cx="3040365" cy="3040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230626_092110_134.jpg"/>
          <p:cNvPicPr>
            <a:picLocks noChangeAspect="1"/>
          </p:cNvPicPr>
          <p:nvPr/>
        </p:nvPicPr>
        <p:blipFill>
          <a:blip r:embed="rId2"/>
          <a:srcRect t="16667" b="5208"/>
          <a:stretch>
            <a:fillRect/>
          </a:stretch>
        </p:blipFill>
        <p:spPr>
          <a:xfrm>
            <a:off x="3143240" y="500042"/>
            <a:ext cx="5429288" cy="56555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 descr="IMG_20230602_103422.jpg"/>
          <p:cNvPicPr>
            <a:picLocks noChangeAspect="1"/>
          </p:cNvPicPr>
          <p:nvPr/>
        </p:nvPicPr>
        <p:blipFill>
          <a:blip r:embed="rId3" cstate="print"/>
          <a:srcRect l="18056" t="22917" r="15277"/>
          <a:stretch>
            <a:fillRect/>
          </a:stretch>
        </p:blipFill>
        <p:spPr>
          <a:xfrm>
            <a:off x="214282" y="214290"/>
            <a:ext cx="2428892" cy="37445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png-transparent-russian-empire-imperial-crown-of-russia-execution-of-the-romanov-family-tsar-imperial-crown-heraldry-coat-of-arms-nicholas-ii-of-russia.png"/>
          <p:cNvPicPr>
            <a:picLocks noChangeAspect="1"/>
          </p:cNvPicPr>
          <p:nvPr/>
        </p:nvPicPr>
        <p:blipFill>
          <a:blip r:embed="rId4">
            <a:lum bright="10000"/>
          </a:blip>
          <a:stretch>
            <a:fillRect/>
          </a:stretch>
        </p:blipFill>
        <p:spPr>
          <a:xfrm>
            <a:off x="8072430" y="0"/>
            <a:ext cx="1071570" cy="1053662"/>
          </a:xfrm>
          <a:prstGeom prst="ellipse">
            <a:avLst/>
          </a:prstGeom>
        </p:spPr>
      </p:pic>
      <p:pic>
        <p:nvPicPr>
          <p:cNvPr id="5" name="Рисунок 4" descr="47c3b7cc2d35ea5558d5540d77dd403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5720" y="4214818"/>
            <a:ext cx="2539985" cy="2000264"/>
          </a:xfrm>
          <a:prstGeom prst="ellipse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процесс 1"/>
          <p:cNvSpPr/>
          <p:nvPr/>
        </p:nvSpPr>
        <p:spPr>
          <a:xfrm>
            <a:off x="0" y="285728"/>
            <a:ext cx="9144000" cy="500066"/>
          </a:xfrm>
          <a:prstGeom prst="flowChartProcess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ПОСЕЩЕНИЕ ВЫСТАВКИ</a:t>
            </a:r>
            <a:endParaRPr lang="ru-RU" sz="2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" name="Рисунок 2" descr="дом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7" y="973986"/>
            <a:ext cx="4429157" cy="29550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 descr="IMG_20230627_11045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4810" y="3286124"/>
            <a:ext cx="4429156" cy="29533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5-конечная звезда 6"/>
          <p:cNvSpPr/>
          <p:nvPr/>
        </p:nvSpPr>
        <p:spPr>
          <a:xfrm>
            <a:off x="8429652" y="3000372"/>
            <a:ext cx="500066" cy="500066"/>
          </a:xfrm>
          <a:prstGeom prst="star5">
            <a:avLst/>
          </a:prstGeom>
          <a:solidFill>
            <a:srgbClr val="FFFF0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5-конечная звезда 7"/>
          <p:cNvSpPr/>
          <p:nvPr/>
        </p:nvSpPr>
        <p:spPr>
          <a:xfrm>
            <a:off x="142844" y="785794"/>
            <a:ext cx="500034" cy="428628"/>
          </a:xfrm>
          <a:prstGeom prst="star5">
            <a:avLst/>
          </a:prstGeom>
          <a:solidFill>
            <a:srgbClr val="FFFF0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107070-120421091t471.803c12270d807351a255f20a2db7ee6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0694" y="1071546"/>
            <a:ext cx="2667019" cy="2000264"/>
          </a:xfrm>
          <a:prstGeom prst="ellipse">
            <a:avLst/>
          </a:prstGeom>
        </p:spPr>
      </p:pic>
      <p:pic>
        <p:nvPicPr>
          <p:cNvPr id="10" name="Рисунок 9" descr="bff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4348" y="4286256"/>
            <a:ext cx="2667019" cy="2000264"/>
          </a:xfrm>
          <a:prstGeom prst="ellipse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230627_112037_8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85728"/>
            <a:ext cx="4143404" cy="41434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 descr="домкниги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8" y="2285992"/>
            <a:ext cx="3929090" cy="39290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5-конечная звезда 3"/>
          <p:cNvSpPr/>
          <p:nvPr/>
        </p:nvSpPr>
        <p:spPr>
          <a:xfrm>
            <a:off x="8358214" y="2143116"/>
            <a:ext cx="357190" cy="285752"/>
          </a:xfrm>
          <a:prstGeom prst="star5">
            <a:avLst/>
          </a:prstGeom>
          <a:solidFill>
            <a:srgbClr val="FFFF0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5-конечная звезда 4"/>
          <p:cNvSpPr/>
          <p:nvPr/>
        </p:nvSpPr>
        <p:spPr>
          <a:xfrm>
            <a:off x="142844" y="142852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39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3570" y="76450"/>
            <a:ext cx="2071702" cy="2217041"/>
          </a:xfrm>
          <a:prstGeom prst="rect">
            <a:avLst/>
          </a:prstGeom>
        </p:spPr>
      </p:pic>
      <p:pic>
        <p:nvPicPr>
          <p:cNvPr id="7" name="Рисунок 6" descr="d6002f0966c10a4f3b30560edb752e6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4348" y="4500570"/>
            <a:ext cx="2500330" cy="1785950"/>
          </a:xfrm>
          <a:prstGeom prst="ellipse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57166"/>
            <a:ext cx="9144000" cy="35719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«ПИСЬМО СОЛДАТУ»</a:t>
            </a:r>
            <a:endParaRPr lang="ru-R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" name="Рисунок 2" descr="IMG_20230626_092127_63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3" y="857232"/>
            <a:ext cx="4214842" cy="28120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IMG_20230626_094934_34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2" y="1142984"/>
            <a:ext cx="3961714" cy="26432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Рисунок 4" descr="IMG_20230626_094946_787.jpg"/>
          <p:cNvPicPr>
            <a:picLocks noChangeAspect="1"/>
          </p:cNvPicPr>
          <p:nvPr/>
        </p:nvPicPr>
        <p:blipFill>
          <a:blip r:embed="rId4"/>
          <a:srcRect l="4688" r="9375"/>
          <a:stretch>
            <a:fillRect/>
          </a:stretch>
        </p:blipFill>
        <p:spPr>
          <a:xfrm>
            <a:off x="1071538" y="3857628"/>
            <a:ext cx="4429156" cy="231925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5715008" y="5857892"/>
            <a:ext cx="29824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5" action="ppaction://hlinkfile"/>
              </a:rPr>
              <a:t>https://dzertv.ru/?p=129758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 rot="10800000" flipV="1">
            <a:off x="5715008" y="5214950"/>
            <a:ext cx="3286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i="1" dirty="0" smtClean="0"/>
              <a:t>Экспозиция о СВО открылась в Дзержинском Доме книги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процесс 1"/>
          <p:cNvSpPr/>
          <p:nvPr/>
        </p:nvSpPr>
        <p:spPr>
          <a:xfrm>
            <a:off x="0" y="285728"/>
            <a:ext cx="9144000" cy="42862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ВЫСТАВКА ПОЖАРНОЙ ТЕХНИКИ</a:t>
            </a:r>
            <a:endParaRPr lang="ru-R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" name="Рисунок 2" descr="IMG_20230627_115235_45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857233"/>
            <a:ext cx="4643470" cy="34826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 descr="IMG_20230626_092004_68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8" y="3143248"/>
            <a:ext cx="4143404" cy="31075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png-clipart-fire-engine-firefighter-fire-department-fire-station-cute-fire-s-truck-mode-of-transport.png"/>
          <p:cNvPicPr>
            <a:picLocks noChangeAspect="1"/>
          </p:cNvPicPr>
          <p:nvPr/>
        </p:nvPicPr>
        <p:blipFill>
          <a:blip r:embed="rId4">
            <a:lum bright="10000" contrast="30000"/>
          </a:blip>
          <a:stretch>
            <a:fillRect/>
          </a:stretch>
        </p:blipFill>
        <p:spPr>
          <a:xfrm>
            <a:off x="5572132" y="1142984"/>
            <a:ext cx="2428892" cy="1438444"/>
          </a:xfrm>
          <a:prstGeom prst="rect">
            <a:avLst/>
          </a:prstGeom>
        </p:spPr>
      </p:pic>
      <p:pic>
        <p:nvPicPr>
          <p:cNvPr id="6" name="Рисунок 5" descr="architect-0018317354-preview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2976" y="4500570"/>
            <a:ext cx="2071702" cy="1785950"/>
          </a:xfrm>
          <a:prstGeom prst="ellipse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230627_115216_97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14290"/>
            <a:ext cx="3286148" cy="43815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 descr="IMG_20230627_115232_03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7620" y="214290"/>
            <a:ext cx="4953036" cy="27860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IMG_20230627_115228_665.jpg"/>
          <p:cNvPicPr>
            <a:picLocks noChangeAspect="1"/>
          </p:cNvPicPr>
          <p:nvPr/>
        </p:nvPicPr>
        <p:blipFill>
          <a:blip r:embed="rId4"/>
          <a:srcRect t="11458" b="9375"/>
          <a:stretch>
            <a:fillRect/>
          </a:stretch>
        </p:blipFill>
        <p:spPr>
          <a:xfrm>
            <a:off x="4572000" y="3214686"/>
            <a:ext cx="2774783" cy="29289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1613444011_74-p-fon-dlya-prezentatsii-pro-pozharnikh-9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14414" y="4429132"/>
            <a:ext cx="3074360" cy="22612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0" y="214290"/>
            <a:ext cx="9144000" cy="92869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latin typeface="Comic Sans MS" pitchFamily="66" charset="0"/>
              </a:rPr>
              <a:t>ЗА ВРЕМЯ РАБОТЫ ОБУЧАЮЩИЕСЯ НАУЧИЛИСЬ </a:t>
            </a:r>
            <a:endParaRPr lang="ru-RU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7030A0"/>
              </a:solidFill>
              <a:latin typeface="Comic Sans MS" pitchFamily="66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285720" y="1285860"/>
            <a:ext cx="2428892" cy="2428892"/>
            <a:chOff x="714346" y="1426756"/>
            <a:chExt cx="1662802" cy="1287887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7" name="Прямоугольник 6"/>
            <p:cNvSpPr/>
            <p:nvPr/>
          </p:nvSpPr>
          <p:spPr>
            <a:xfrm>
              <a:off x="714346" y="1426756"/>
              <a:ext cx="1662802" cy="1287887"/>
            </a:xfrm>
            <a:prstGeom prst="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Прямоугольник 7"/>
            <p:cNvSpPr/>
            <p:nvPr/>
          </p:nvSpPr>
          <p:spPr>
            <a:xfrm>
              <a:off x="714346" y="1426756"/>
              <a:ext cx="1662802" cy="128788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200" kern="1200" dirty="0" smtClean="0"/>
                <a:t>РАБОТАТЬ В КОЛЛЕКТИВЕ </a:t>
              </a:r>
              <a:endParaRPr lang="ru-RU" sz="3200" kern="1200" dirty="0"/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3357554" y="1285860"/>
            <a:ext cx="2414652" cy="2428892"/>
            <a:chOff x="236167" y="0"/>
            <a:chExt cx="1771710" cy="1317421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0" name="Прямоугольник 9"/>
            <p:cNvSpPr/>
            <p:nvPr/>
          </p:nvSpPr>
          <p:spPr>
            <a:xfrm>
              <a:off x="236167" y="0"/>
              <a:ext cx="1771710" cy="1317421"/>
            </a:xfrm>
            <a:prstGeom prst="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Прямоугольник 10"/>
            <p:cNvSpPr/>
            <p:nvPr/>
          </p:nvSpPr>
          <p:spPr>
            <a:xfrm>
              <a:off x="236167" y="0"/>
              <a:ext cx="1771710" cy="131742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ctr" defTabSz="666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kern="1200" dirty="0" smtClean="0"/>
                <a:t>СОБЛЮДАТЬ ТЕХНИКУ БЕЗОПАСНОСТИ ПРИ РАБОТЕ С ИНСТРУМЕНТАМИ </a:t>
              </a:r>
              <a:endParaRPr lang="ru-RU" sz="2000" kern="1200" dirty="0"/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6357950" y="1285860"/>
            <a:ext cx="2533533" cy="2428892"/>
            <a:chOff x="0" y="400784"/>
            <a:chExt cx="2033467" cy="1326992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3" name="Прямоугольник 12"/>
            <p:cNvSpPr/>
            <p:nvPr/>
          </p:nvSpPr>
          <p:spPr>
            <a:xfrm>
              <a:off x="0" y="400784"/>
              <a:ext cx="2033467" cy="1326992"/>
            </a:xfrm>
            <a:prstGeom prst="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Прямоугольник 13"/>
            <p:cNvSpPr/>
            <p:nvPr/>
          </p:nvSpPr>
          <p:spPr>
            <a:xfrm>
              <a:off x="0" y="400784"/>
              <a:ext cx="2033467" cy="132699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ctr" defTabSz="666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200" kern="1200" dirty="0" smtClean="0"/>
                <a:t>ОФОРМЛЯТЬ ЦВЕТНИКИ </a:t>
              </a:r>
              <a:endParaRPr lang="ru-RU" sz="3200" kern="1200" dirty="0"/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5000628" y="4143380"/>
            <a:ext cx="3891685" cy="2110515"/>
            <a:chOff x="1752" y="409221"/>
            <a:chExt cx="3463057" cy="1896201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6" name="Прямоугольник 15"/>
            <p:cNvSpPr/>
            <p:nvPr/>
          </p:nvSpPr>
          <p:spPr>
            <a:xfrm>
              <a:off x="1752" y="409221"/>
              <a:ext cx="3463057" cy="1896201"/>
            </a:xfrm>
            <a:prstGeom prst="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Прямоугольник 16"/>
            <p:cNvSpPr/>
            <p:nvPr/>
          </p:nvSpPr>
          <p:spPr>
            <a:xfrm>
              <a:off x="1752" y="409221"/>
              <a:ext cx="3463057" cy="189620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lvl="0" algn="ctr" defTabSz="10223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600" kern="1200" dirty="0" smtClean="0"/>
                <a:t>РАБОТАТЬ С ДОКУМЕНТАМИ </a:t>
              </a:r>
              <a:endParaRPr lang="ru-RU" sz="3600" kern="1200" dirty="0"/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285720" y="4143380"/>
            <a:ext cx="4357718" cy="2130445"/>
            <a:chOff x="1096812" y="84132"/>
            <a:chExt cx="4878705" cy="2546378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9" name="Прямоугольник 18"/>
            <p:cNvSpPr/>
            <p:nvPr/>
          </p:nvSpPr>
          <p:spPr>
            <a:xfrm>
              <a:off x="1096812" y="84132"/>
              <a:ext cx="4878705" cy="2546378"/>
            </a:xfrm>
            <a:prstGeom prst="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Прямоугольник 19"/>
            <p:cNvSpPr/>
            <p:nvPr/>
          </p:nvSpPr>
          <p:spPr>
            <a:xfrm>
              <a:off x="1096812" y="84132"/>
              <a:ext cx="4878705" cy="254637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7160" tIns="137160" rIns="137160" bIns="137160" numCol="1" spcCol="1270" anchor="ctr" anchorCtr="0">
              <a:noAutofit/>
            </a:bodyPr>
            <a:lstStyle/>
            <a:p>
              <a:pPr lvl="0" algn="ctr" defTabSz="1600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200" kern="1200" dirty="0" smtClean="0"/>
                <a:t>УЧИЛИСЬ САМОСТОЯТЕЛЬНОСТИ И ОТВЕТСТВЕННОСТИ </a:t>
              </a:r>
              <a:endParaRPr lang="ru-RU" sz="3200" kern="1200" dirty="0"/>
            </a:p>
          </p:txBody>
        </p:sp>
      </p:grpSp>
      <p:sp>
        <p:nvSpPr>
          <p:cNvPr id="1026" name="AutoShape 2" descr="C:\Users\%D0%9F%D0%BE%D0%BB%D1%8C%D0%B7%D0%BE%D0%B2%D0%B0%D1%82%D0%B5%D0%BB%D1%8C\Desktop\%D1%86%D0%B2%D0%B5%D1%82%D0%BE%D0%BA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" name="Рисунок 20" descr="ромашки-1.jpg"/>
          <p:cNvPicPr>
            <a:picLocks noChangeAspect="1"/>
          </p:cNvPicPr>
          <p:nvPr/>
        </p:nvPicPr>
        <p:blipFill>
          <a:blip r:embed="rId2" cstate="print"/>
          <a:srcRect b="16666"/>
          <a:stretch>
            <a:fillRect/>
          </a:stretch>
        </p:blipFill>
        <p:spPr>
          <a:xfrm>
            <a:off x="6072198" y="2928934"/>
            <a:ext cx="1143008" cy="1111487"/>
          </a:xfrm>
          <a:prstGeom prst="ellipse">
            <a:avLst/>
          </a:prstGeom>
          <a:ln>
            <a:solidFill>
              <a:schemeClr val="bg1"/>
            </a:solidFill>
          </a:ln>
        </p:spPr>
      </p:pic>
      <p:pic>
        <p:nvPicPr>
          <p:cNvPr id="22" name="Рисунок 21" descr="png-transparent-paper-document-computer-icons-doc-s-angle-rectangle-black.png"/>
          <p:cNvPicPr>
            <a:picLocks noChangeAspect="1"/>
          </p:cNvPicPr>
          <p:nvPr/>
        </p:nvPicPr>
        <p:blipFill>
          <a:blip r:embed="rId3" cstate="print">
            <a:lum contrast="20000"/>
          </a:blip>
          <a:stretch>
            <a:fillRect/>
          </a:stretch>
        </p:blipFill>
        <p:spPr>
          <a:xfrm rot="957102">
            <a:off x="7835277" y="5680122"/>
            <a:ext cx="1189492" cy="1034340"/>
          </a:xfrm>
          <a:prstGeom prst="ellipse">
            <a:avLst/>
          </a:prstGeom>
        </p:spPr>
      </p:pic>
      <p:pic>
        <p:nvPicPr>
          <p:cNvPr id="23" name="Рисунок 22" descr="Нарушения 5.jpg"/>
          <p:cNvPicPr>
            <a:picLocks noChangeAspect="1"/>
          </p:cNvPicPr>
          <p:nvPr/>
        </p:nvPicPr>
        <p:blipFill>
          <a:blip r:embed="rId4" cstate="print"/>
          <a:srcRect l="3906" r="7812" b="9434"/>
          <a:stretch>
            <a:fillRect/>
          </a:stretch>
        </p:blipFill>
        <p:spPr>
          <a:xfrm rot="21271017">
            <a:off x="39074" y="5774438"/>
            <a:ext cx="1285884" cy="879432"/>
          </a:xfrm>
          <a:prstGeom prst="ellipse">
            <a:avLst/>
          </a:prstGeom>
        </p:spPr>
      </p:pic>
      <p:pic>
        <p:nvPicPr>
          <p:cNvPr id="24" name="Рисунок 23" descr="коллектив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00232" y="3143248"/>
            <a:ext cx="1143008" cy="857256"/>
          </a:xfrm>
          <a:prstGeom prst="ellipse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8596" y="928670"/>
            <a:ext cx="8072494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Создание трудовой бригады в школе продиктовано жизненной необходимостью. Среди контингента учащихся есть дети из малообеспеченных, многодетных семей. Для этих ребят занятость в трудовой бригаде – это возможность заработать деньги, поправить материальное положение своей семьи. Кроме того не каждый подросток может сделать свои летние каникулы интересными и запоминающимися. Получается, что свободного времени много, а пользы от него мало, но не каждый школьник может устроится на работу в летнее время. Школа, при поддержке администрации города и департамента образования, позволяет заинтересованным ребятам с пользой провести время летних каникул. </a:t>
            </a:r>
          </a:p>
          <a:p>
            <a:pPr algn="ctr"/>
            <a:r>
              <a:rPr lang="ru-RU" sz="2000" dirty="0" smtClean="0"/>
              <a:t>Трудовое воспитание, реализующееся в рамках социального проекта «Золотые руки», позволяет приобщить учащихся к трудовой деятельности, организовать досуг подростков и тем самым оградить их от неблагоприятных воздействий внешней социальной среды, а так же помочь учащимся в профессиональной и жизненной ориентации в процессе взросления.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285728"/>
            <a:ext cx="9144000" cy="35719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Актуальность</a:t>
            </a: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14414" y="1571612"/>
            <a:ext cx="7000924" cy="85725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ЦЕЛЬ: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организация трудовой общественно-полезной деятельности подростков в период летних каникул </a:t>
            </a:r>
          </a:p>
        </p:txBody>
      </p:sp>
      <p:sp>
        <p:nvSpPr>
          <p:cNvPr id="6" name="Овал 5"/>
          <p:cNvSpPr/>
          <p:nvPr/>
        </p:nvSpPr>
        <p:spPr>
          <a:xfrm>
            <a:off x="285720" y="1571612"/>
            <a:ext cx="1643074" cy="8572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ятиугольник 6"/>
          <p:cNvSpPr/>
          <p:nvPr/>
        </p:nvSpPr>
        <p:spPr>
          <a:xfrm>
            <a:off x="714348" y="2643182"/>
            <a:ext cx="2286016" cy="928694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</a:rPr>
              <a:t>ЗАДАЧИ</a:t>
            </a:r>
            <a:endParaRPr lang="ru-RU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143240" y="2643182"/>
            <a:ext cx="45720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  <a:defRPr/>
            </a:pPr>
            <a:r>
              <a:rPr lang="ru-RU" b="1" dirty="0"/>
              <a:t>ПРИОБРЕТЕНИЕ ТРУДОВЫХ НАВЫКОВ </a:t>
            </a:r>
          </a:p>
          <a:p>
            <a:pPr marL="571500" indent="-571500">
              <a:buFont typeface="Wingdings" panose="05000000000000000000" pitchFamily="2" charset="2"/>
              <a:buChar char="q"/>
              <a:defRPr/>
            </a:pPr>
            <a:r>
              <a:rPr lang="ru-RU" b="1" dirty="0"/>
              <a:t>РАЗВИТИЕ ТРУДОВОЙ МОТИВАЦИИ ПОДРОСТКОВ </a:t>
            </a:r>
          </a:p>
          <a:p>
            <a:pPr marL="571500" indent="-571500">
              <a:buFont typeface="Wingdings" panose="05000000000000000000" pitchFamily="2" charset="2"/>
              <a:buChar char="q"/>
              <a:defRPr/>
            </a:pPr>
            <a:r>
              <a:rPr lang="ru-RU" b="1" dirty="0"/>
              <a:t>СОЦИАЛЬНАЯ ПОДДЕРЖКА ПОДРОСТКОВ </a:t>
            </a:r>
          </a:p>
          <a:p>
            <a:pPr marL="571500" indent="-571500">
              <a:buFont typeface="Wingdings" panose="05000000000000000000" pitchFamily="2" charset="2"/>
              <a:buChar char="q"/>
              <a:defRPr/>
            </a:pPr>
            <a:r>
              <a:rPr lang="ru-RU" b="1" dirty="0"/>
              <a:t>УЛУЧШЕНИЕ ВНЕШНЕГО ВИДА ШКОЛЬНОГО ДВОРА</a:t>
            </a:r>
          </a:p>
          <a:p>
            <a:pPr marL="571500" indent="-571500">
              <a:buFont typeface="Wingdings" panose="05000000000000000000" pitchFamily="2" charset="2"/>
              <a:buChar char="q"/>
              <a:defRPr/>
            </a:pPr>
            <a:r>
              <a:rPr lang="ru-RU" b="1" dirty="0"/>
              <a:t>ПРЕДОСТАВЛЕНИЕ ВОЗМОЖНОСТИ ЗАРАБОТАТЬ КАРМАННЫЕ ДЕНЬГИ</a:t>
            </a:r>
          </a:p>
          <a:p>
            <a:pPr marL="571500" indent="-571500">
              <a:buFont typeface="Wingdings" panose="05000000000000000000" pitchFamily="2" charset="2"/>
              <a:buChar char="q"/>
              <a:defRPr/>
            </a:pPr>
            <a:r>
              <a:rPr lang="ru-RU" b="1" dirty="0"/>
              <a:t>КОНСУЛЬТИРОВАНИЕ В ОБЛАСТИ ТРУДОВОГО ЗАКОНОДАТЕЛЬСВА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ертикальный свиток 3"/>
          <p:cNvSpPr/>
          <p:nvPr/>
        </p:nvSpPr>
        <p:spPr>
          <a:xfrm>
            <a:off x="428596" y="428604"/>
            <a:ext cx="8215370" cy="5357850"/>
          </a:xfrm>
          <a:prstGeom prst="verticalScroll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ОБУЧАЮЩИЕСЯ ПРИОБРЕТУТ ФАКТИЧЕСКИЕ НАВЫКИ ТРУДА </a:t>
            </a: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РЕАЛИЗУЮТ СВОИ МАТЕРИАЛЬНЫЕ ПОТРЕБНОСТИ ЧЕРЕЗ ТРУДОВУЮ СОЦИАЛЬНО-ЗНАЧИМУЮ ДЕЯТЕЛЬНОСТЬ </a:t>
            </a: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БЛАГОУСТРОЯТ ТЕРРИТОРИЮ ШКОЛЫ, ШКОЛЬНОГО САДА И ШКОЛЬНЫХ ПОМЕЩЕНИЙ</a:t>
            </a:r>
            <a:endParaRPr lang="ru-RU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357290" y="500042"/>
            <a:ext cx="694424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ОЖИДАЕМЫЙ РЕЗУЛЬТАТ</a:t>
            </a:r>
            <a:endParaRPr lang="ru-RU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230626_092100_26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785794"/>
            <a:ext cx="3143272" cy="419102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Рисунок 2" descr="IMG_20230626_092045_6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57884" y="3143248"/>
            <a:ext cx="2571768" cy="34290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Рисунок 3" descr="IMG_20230626_092028_84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71802" y="2357430"/>
            <a:ext cx="2678925" cy="35719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0" y="214290"/>
            <a:ext cx="9144000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БЛАГОУСТРОЙСТВО ШКОЛЬНОЙ ТЕРРИТОРИИ</a:t>
            </a:r>
            <a:endParaRPr lang="ru-RU" sz="2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4-конечная звезда 5"/>
          <p:cNvSpPr/>
          <p:nvPr/>
        </p:nvSpPr>
        <p:spPr>
          <a:xfrm>
            <a:off x="3571868" y="1785926"/>
            <a:ext cx="357190" cy="357190"/>
          </a:xfrm>
          <a:prstGeom prst="star4">
            <a:avLst/>
          </a:prstGeom>
          <a:solidFill>
            <a:srgbClr val="FFFF0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4-конечная звезда 6"/>
          <p:cNvSpPr/>
          <p:nvPr/>
        </p:nvSpPr>
        <p:spPr>
          <a:xfrm>
            <a:off x="5429256" y="6072206"/>
            <a:ext cx="214314" cy="214314"/>
          </a:xfrm>
          <a:prstGeom prst="star4">
            <a:avLst/>
          </a:prstGeom>
          <a:solidFill>
            <a:srgbClr val="FFFF0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4-конечная звезда 10"/>
          <p:cNvSpPr/>
          <p:nvPr/>
        </p:nvSpPr>
        <p:spPr>
          <a:xfrm>
            <a:off x="8715404" y="6357958"/>
            <a:ext cx="214314" cy="285752"/>
          </a:xfrm>
          <a:prstGeom prst="star4">
            <a:avLst/>
          </a:prstGeom>
          <a:solidFill>
            <a:srgbClr val="FFFF0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 descr="324544455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4348" y="5072074"/>
            <a:ext cx="2000264" cy="1263603"/>
          </a:xfrm>
          <a:prstGeom prst="ellipse">
            <a:avLst/>
          </a:prstGeom>
        </p:spPr>
      </p:pic>
      <p:pic>
        <p:nvPicPr>
          <p:cNvPr id="15" name="Рисунок 14" descr="1679501662_bogatyr-club-p-zelenie-chelovechki-dlya-prezentatsii-foni-5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857884" y="928670"/>
            <a:ext cx="2500330" cy="1875248"/>
          </a:xfrm>
          <a:prstGeom prst="ellipse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230626_092018_0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214290"/>
            <a:ext cx="2464611" cy="32861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Рисунок 2" descr="IMG_20230529_12283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5985" y="3286124"/>
            <a:ext cx="1785950" cy="27325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 descr="IMG_20230529_12270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86380" y="214290"/>
            <a:ext cx="2388070" cy="30003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5-конечная звезда 4"/>
          <p:cNvSpPr/>
          <p:nvPr/>
        </p:nvSpPr>
        <p:spPr>
          <a:xfrm>
            <a:off x="2786050" y="142852"/>
            <a:ext cx="142876" cy="142876"/>
          </a:xfrm>
          <a:prstGeom prst="star5">
            <a:avLst/>
          </a:prstGeom>
          <a:solidFill>
            <a:srgbClr val="FFFF0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>
            <a:off x="2143108" y="5929330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5-конечная звезда 9"/>
          <p:cNvSpPr/>
          <p:nvPr/>
        </p:nvSpPr>
        <p:spPr>
          <a:xfrm>
            <a:off x="214282" y="142852"/>
            <a:ext cx="214314" cy="142876"/>
          </a:xfrm>
          <a:prstGeom prst="star5">
            <a:avLst/>
          </a:prstGeom>
          <a:solidFill>
            <a:srgbClr val="FFFF0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5-конечная звезда 10"/>
          <p:cNvSpPr/>
          <p:nvPr/>
        </p:nvSpPr>
        <p:spPr>
          <a:xfrm>
            <a:off x="5072066" y="0"/>
            <a:ext cx="285752" cy="214314"/>
          </a:xfrm>
          <a:prstGeom prst="star5">
            <a:avLst/>
          </a:prstGeom>
          <a:solidFill>
            <a:srgbClr val="FFFF0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 descr="1613545403_124-p-kartinki-na-belom-fone-dlya-prezentatsii-14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29586" y="357166"/>
            <a:ext cx="1000164" cy="971557"/>
          </a:xfrm>
          <a:prstGeom prst="ellipse">
            <a:avLst/>
          </a:prstGeom>
        </p:spPr>
      </p:pic>
      <p:pic>
        <p:nvPicPr>
          <p:cNvPr id="13" name="Рисунок 12" descr="Layk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00364" y="1428736"/>
            <a:ext cx="1928826" cy="1532501"/>
          </a:xfrm>
          <a:prstGeom prst="ellipse">
            <a:avLst/>
          </a:prstGeom>
        </p:spPr>
      </p:pic>
      <p:pic>
        <p:nvPicPr>
          <p:cNvPr id="14" name="Рисунок 13" descr="1613545381_80-p-kartinki-na-belom-fone-dlya-prezentatsii-86.jpg"/>
          <p:cNvPicPr>
            <a:picLocks noChangeAspect="1"/>
          </p:cNvPicPr>
          <p:nvPr/>
        </p:nvPicPr>
        <p:blipFill>
          <a:blip r:embed="rId7" cstate="print"/>
          <a:srcRect b="15625"/>
          <a:stretch>
            <a:fillRect/>
          </a:stretch>
        </p:blipFill>
        <p:spPr>
          <a:xfrm>
            <a:off x="142844" y="4143380"/>
            <a:ext cx="1714512" cy="1551252"/>
          </a:xfrm>
          <a:prstGeom prst="ellipse">
            <a:avLst/>
          </a:prstGeom>
        </p:spPr>
      </p:pic>
      <p:pic>
        <p:nvPicPr>
          <p:cNvPr id="15" name="Рисунок 14" descr="мусорка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214810" y="3286124"/>
            <a:ext cx="1857388" cy="27146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Рисунок 15" descr="клумбы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715140" y="3000372"/>
            <a:ext cx="2143122" cy="28574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7" name="TextBox 16"/>
          <p:cNvSpPr txBox="1"/>
          <p:nvPr/>
        </p:nvSpPr>
        <p:spPr>
          <a:xfrm>
            <a:off x="2857488" y="5929330"/>
            <a:ext cx="503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до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4786314" y="5929330"/>
            <a:ext cx="756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после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6143636" y="0"/>
            <a:ext cx="4324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до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7286644" y="2786058"/>
            <a:ext cx="756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после</a:t>
            </a:r>
            <a:endParaRPr lang="ru-RU" dirty="0"/>
          </a:p>
        </p:txBody>
      </p:sp>
      <p:sp>
        <p:nvSpPr>
          <p:cNvPr id="8" name="5-конечная звезда 7"/>
          <p:cNvSpPr/>
          <p:nvPr/>
        </p:nvSpPr>
        <p:spPr>
          <a:xfrm>
            <a:off x="6000760" y="5857892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5-конечная звезда 5"/>
          <p:cNvSpPr/>
          <p:nvPr/>
        </p:nvSpPr>
        <p:spPr>
          <a:xfrm>
            <a:off x="8715404" y="5786454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230626_094914_97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785794"/>
            <a:ext cx="2786083" cy="37147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 descr="IMG_20230626_092023_57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12" y="785794"/>
            <a:ext cx="2714644" cy="36195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 descr="IMG_20230626_122407_18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8926" y="2143116"/>
            <a:ext cx="3357586" cy="447212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0" y="214290"/>
            <a:ext cx="9144000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БЛАГОУСТРОЙСТВО ШКОЛЬНЫХ ПОМЕЩЕНИЙ</a:t>
            </a:r>
            <a:endParaRPr lang="ru-RU" sz="2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5-конечная звезда 5"/>
          <p:cNvSpPr/>
          <p:nvPr/>
        </p:nvSpPr>
        <p:spPr>
          <a:xfrm>
            <a:off x="6072198" y="642918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5-конечная звезда 7"/>
          <p:cNvSpPr/>
          <p:nvPr/>
        </p:nvSpPr>
        <p:spPr>
          <a:xfrm>
            <a:off x="0" y="4357694"/>
            <a:ext cx="285720" cy="285752"/>
          </a:xfrm>
          <a:prstGeom prst="star5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5-конечная звезда 8"/>
          <p:cNvSpPr/>
          <p:nvPr/>
        </p:nvSpPr>
        <p:spPr>
          <a:xfrm>
            <a:off x="2786050" y="714356"/>
            <a:ext cx="285752" cy="285752"/>
          </a:xfrm>
          <a:prstGeom prst="star5">
            <a:avLst>
              <a:gd name="adj" fmla="val 22145"/>
              <a:gd name="hf" fmla="val 105146"/>
              <a:gd name="vf" fmla="val 110557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5-конечная звезда 10"/>
          <p:cNvSpPr/>
          <p:nvPr/>
        </p:nvSpPr>
        <p:spPr>
          <a:xfrm>
            <a:off x="8858248" y="4357694"/>
            <a:ext cx="285752" cy="214314"/>
          </a:xfrm>
          <a:prstGeom prst="star5">
            <a:avLst/>
          </a:prstGeom>
          <a:solidFill>
            <a:srgbClr val="FFFF00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7-конечная звезда 11"/>
          <p:cNvSpPr/>
          <p:nvPr/>
        </p:nvSpPr>
        <p:spPr>
          <a:xfrm>
            <a:off x="6286512" y="6500834"/>
            <a:ext cx="214314" cy="214314"/>
          </a:xfrm>
          <a:prstGeom prst="star7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7-конечная звезда 12"/>
          <p:cNvSpPr/>
          <p:nvPr/>
        </p:nvSpPr>
        <p:spPr>
          <a:xfrm>
            <a:off x="2786050" y="2000240"/>
            <a:ext cx="214314" cy="214314"/>
          </a:xfrm>
          <a:prstGeom prst="star7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олнце 13"/>
          <p:cNvSpPr/>
          <p:nvPr/>
        </p:nvSpPr>
        <p:spPr>
          <a:xfrm>
            <a:off x="4000496" y="785794"/>
            <a:ext cx="1000132" cy="1071570"/>
          </a:xfrm>
          <a:prstGeom prst="sun">
            <a:avLst/>
          </a:prstGeom>
          <a:solidFill>
            <a:srgbClr val="FFFF00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 descr="YGcjaf6hyR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00826" y="4643446"/>
            <a:ext cx="2461933" cy="1643074"/>
          </a:xfrm>
          <a:prstGeom prst="ellipse">
            <a:avLst/>
          </a:prstGeom>
        </p:spPr>
      </p:pic>
      <p:pic>
        <p:nvPicPr>
          <p:cNvPr id="17" name="Рисунок 16" descr="90152816_w640_h640_rashodnye-materialy-dly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14348" y="4714884"/>
            <a:ext cx="1571636" cy="1571636"/>
          </a:xfrm>
          <a:prstGeom prst="ellipse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230626_1223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86116" y="2428868"/>
            <a:ext cx="2786082" cy="371477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Рисунок 2" descr="IMG_20230626_12224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6286512" y="285728"/>
            <a:ext cx="2500330" cy="371477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Рисунок 3" descr="IMG_20230626_122405_24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44" y="357166"/>
            <a:ext cx="2928926" cy="390117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Рисунок 4" descr="png-transparent-commercial-cleaning-janitor-facility-management-business-business-blue-kitchen-company.png"/>
          <p:cNvPicPr>
            <a:picLocks noChangeAspect="1"/>
          </p:cNvPicPr>
          <p:nvPr/>
        </p:nvPicPr>
        <p:blipFill>
          <a:blip r:embed="rId5">
            <a:lum bright="10000" contrast="10000"/>
          </a:blip>
          <a:srcRect l="58152" t="7983" r="3532"/>
          <a:stretch>
            <a:fillRect/>
          </a:stretch>
        </p:blipFill>
        <p:spPr>
          <a:xfrm>
            <a:off x="6500826" y="4286256"/>
            <a:ext cx="2148359" cy="2002081"/>
          </a:xfrm>
          <a:prstGeom prst="ellipse">
            <a:avLst/>
          </a:prstGeom>
        </p:spPr>
      </p:pic>
      <p:pic>
        <p:nvPicPr>
          <p:cNvPr id="6" name="Рисунок 5" descr="b5262c742e49c4ec2f17a5d35d97340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14348" y="4429132"/>
            <a:ext cx="1857388" cy="1857388"/>
          </a:xfrm>
          <a:prstGeom prst="ellipse">
            <a:avLst/>
          </a:prstGeom>
        </p:spPr>
      </p:pic>
      <p:pic>
        <p:nvPicPr>
          <p:cNvPr id="7" name="Рисунок 6" descr="1667721309_3-6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00430" y="142852"/>
            <a:ext cx="2286016" cy="23648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230626_1221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72132" y="214290"/>
            <a:ext cx="2786082" cy="37147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Рисунок 2" descr="IMG_20230626_122204.jpg"/>
          <p:cNvPicPr>
            <a:picLocks noChangeAspect="1"/>
          </p:cNvPicPr>
          <p:nvPr/>
        </p:nvPicPr>
        <p:blipFill>
          <a:blip r:embed="rId3" cstate="print"/>
          <a:srcRect b="3774"/>
          <a:stretch>
            <a:fillRect/>
          </a:stretch>
        </p:blipFill>
        <p:spPr>
          <a:xfrm>
            <a:off x="285720" y="714356"/>
            <a:ext cx="2839661" cy="36433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Рисунок 3" descr="IMG_20230626_122023_500.jpg"/>
          <p:cNvPicPr>
            <a:picLocks noChangeAspect="1"/>
          </p:cNvPicPr>
          <p:nvPr/>
        </p:nvPicPr>
        <p:blipFill>
          <a:blip r:embed="rId4"/>
          <a:srcRect b="14583"/>
          <a:stretch>
            <a:fillRect/>
          </a:stretch>
        </p:blipFill>
        <p:spPr>
          <a:xfrm>
            <a:off x="2574401" y="2500306"/>
            <a:ext cx="3715585" cy="378621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Пятно 1 4"/>
          <p:cNvSpPr/>
          <p:nvPr/>
        </p:nvSpPr>
        <p:spPr>
          <a:xfrm>
            <a:off x="8143900" y="3714752"/>
            <a:ext cx="500066" cy="428628"/>
          </a:xfrm>
          <a:prstGeom prst="irregularSeal1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ятно 1 5"/>
          <p:cNvSpPr/>
          <p:nvPr/>
        </p:nvSpPr>
        <p:spPr>
          <a:xfrm rot="15030079">
            <a:off x="2855168" y="497722"/>
            <a:ext cx="500066" cy="500066"/>
          </a:xfrm>
          <a:prstGeom prst="irregularSeal1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cleaning-woman-1816361_192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643702" y="4286256"/>
            <a:ext cx="1857388" cy="1857388"/>
          </a:xfrm>
          <a:prstGeom prst="ellipse">
            <a:avLst/>
          </a:prstGeom>
        </p:spPr>
      </p:pic>
      <p:pic>
        <p:nvPicPr>
          <p:cNvPr id="8" name="Рисунок 7" descr="QUR9NAmxLW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1472" y="4500570"/>
            <a:ext cx="1785950" cy="1785950"/>
          </a:xfrm>
          <a:prstGeom prst="ellipse">
            <a:avLst/>
          </a:prstGeom>
        </p:spPr>
      </p:pic>
      <p:pic>
        <p:nvPicPr>
          <p:cNvPr id="9" name="Рисунок 8" descr="He93a6e8e40224914997f30472ebcf847h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357554" y="357166"/>
            <a:ext cx="2071702" cy="20717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580</TotalTime>
  <Words>295</Words>
  <Application>Microsoft Office PowerPoint</Application>
  <PresentationFormat>Экран (4:3)</PresentationFormat>
  <Paragraphs>38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Начальная</vt:lpstr>
      <vt:lpstr>МБОУ СШ №22 Руководитель: СИВУХИНА НАТАЛЬЯ ВАДИМОВНА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58</cp:revision>
  <dcterms:created xsi:type="dcterms:W3CDTF">2023-06-26T07:02:41Z</dcterms:created>
  <dcterms:modified xsi:type="dcterms:W3CDTF">2023-06-28T10:23:46Z</dcterms:modified>
</cp:coreProperties>
</file>